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0058400" cy="7772400"/>
  <p:notesSz cx="7010400" cy="92964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64" y="130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3200BF59-EA71-704A-A00C-39514E7075BB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4CAEA22-A0C8-C24C-97D9-BCA56DD4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0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EA22-A0C8-C24C-97D9-BCA56DD4A9D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C37B-C68F-2A44-BE3E-8F53FA4F4DFF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8904-5F04-4247-8F43-30F00BF2F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C37B-C68F-2A44-BE3E-8F53FA4F4DFF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8904-5F04-4247-8F43-30F00BF2F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C37B-C68F-2A44-BE3E-8F53FA4F4DFF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8904-5F04-4247-8F43-30F00BF2F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C37B-C68F-2A44-BE3E-8F53FA4F4DFF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8904-5F04-4247-8F43-30F00BF2F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C37B-C68F-2A44-BE3E-8F53FA4F4DFF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8904-5F04-4247-8F43-30F00BF2F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C37B-C68F-2A44-BE3E-8F53FA4F4DFF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8904-5F04-4247-8F43-30F00BF2F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C37B-C68F-2A44-BE3E-8F53FA4F4DFF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8904-5F04-4247-8F43-30F00BF2F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C37B-C68F-2A44-BE3E-8F53FA4F4DFF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8904-5F04-4247-8F43-30F00BF2F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C37B-C68F-2A44-BE3E-8F53FA4F4DFF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8904-5F04-4247-8F43-30F00BF2F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C37B-C68F-2A44-BE3E-8F53FA4F4DFF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8904-5F04-4247-8F43-30F00BF2F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C37B-C68F-2A44-BE3E-8F53FA4F4DFF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8904-5F04-4247-8F43-30F00BF2F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5C37B-C68F-2A44-BE3E-8F53FA4F4DFF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E8904-5F04-4247-8F43-30F00BF2F6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issions Report Card_NW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832"/>
            <a:ext cx="10058400" cy="777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019175" y="-98759"/>
            <a:ext cx="11102623" cy="77251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/>
            <a:endParaRPr lang="en-US" sz="3000" cap="all" dirty="0" smtClean="0">
              <a:solidFill>
                <a:srgbClr val="0069AA"/>
              </a:solidFill>
              <a:latin typeface="FuturaTOT-Med"/>
            </a:endParaRPr>
          </a:p>
          <a:p>
            <a:pPr algn="r"/>
            <a:r>
              <a:rPr lang="en-US" sz="3000" cap="all" dirty="0" smtClean="0">
                <a:solidFill>
                  <a:srgbClr val="0069AA"/>
                </a:solidFill>
                <a:latin typeface="FuturaTOT-Med"/>
              </a:rPr>
              <a:t>Carbon </a:t>
            </a:r>
            <a:r>
              <a:rPr lang="en-US" sz="3000" cap="all" dirty="0" smtClean="0">
                <a:solidFill>
                  <a:srgbClr val="0069AA"/>
                </a:solidFill>
                <a:latin typeface="FuturaTOT-Med"/>
              </a:rPr>
              <a:t>Reduction Report</a:t>
            </a:r>
          </a:p>
          <a:p>
            <a:endParaRPr lang="en-US" sz="1000" dirty="0" smtClean="0">
              <a:solidFill>
                <a:srgbClr val="000000"/>
              </a:solidFill>
              <a:latin typeface="Helvetica-Light"/>
            </a:endParaRPr>
          </a:p>
          <a:p>
            <a:endParaRPr lang="en-US" sz="1000" dirty="0" smtClean="0">
              <a:solidFill>
                <a:srgbClr val="000000"/>
              </a:solidFill>
              <a:latin typeface="Helvetica-Light"/>
            </a:endParaRPr>
          </a:p>
          <a:p>
            <a:endParaRPr lang="en-US" sz="1000" dirty="0" smtClean="0">
              <a:solidFill>
                <a:srgbClr val="000000"/>
              </a:solidFill>
              <a:latin typeface="Helvetica-Light"/>
            </a:endParaRP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0069AA"/>
                </a:solidFill>
                <a:latin typeface="FuturaTOT-Med"/>
              </a:rPr>
              <a:t>			</a:t>
            </a:r>
            <a:r>
              <a:rPr lang="en-US" sz="1800" b="1" dirty="0" err="1" smtClean="0">
                <a:solidFill>
                  <a:srgbClr val="0069AA"/>
                </a:solidFill>
                <a:latin typeface="FuturaTOT-Med"/>
              </a:rPr>
              <a:t>DeSantis</a:t>
            </a:r>
            <a:r>
              <a:rPr lang="en-US" sz="1800" b="1" dirty="0" smtClean="0">
                <a:solidFill>
                  <a:srgbClr val="0069AA"/>
                </a:solidFill>
                <a:latin typeface="FuturaTOT-Med"/>
              </a:rPr>
              <a:t> Landscape’s Carbon Reduction</a:t>
            </a:r>
            <a:endParaRPr lang="en-US" sz="1800" b="1" dirty="0" smtClean="0">
              <a:solidFill>
                <a:srgbClr val="0069AA"/>
              </a:solidFill>
              <a:latin typeface="FuturaTOT-Med"/>
            </a:endParaRPr>
          </a:p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			Thank you for </a:t>
            </a: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purchasing clean burning, locally made biodiesel from </a:t>
            </a:r>
            <a:r>
              <a:rPr lang="en-US" sz="1000" dirty="0" err="1" smtClean="0">
                <a:solidFill>
                  <a:srgbClr val="0069AA"/>
                </a:solidFill>
                <a:latin typeface="FuturaTOT-Lig"/>
              </a:rPr>
              <a:t>SeQuential</a:t>
            </a: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 Pacific Biodiesel. </a:t>
            </a: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Together, we have accomplished the following this year:</a:t>
            </a:r>
          </a:p>
          <a:p>
            <a:pPr marL="1974325" lvl="3" indent="-212725">
              <a:spcAft>
                <a:spcPts val="600"/>
              </a:spcAft>
              <a:buSzPct val="100000"/>
              <a:buFont typeface="Lucida Grande"/>
              <a:buChar char="•"/>
            </a:pP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Gallons </a:t>
            </a: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of </a:t>
            </a: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B20 Use: </a:t>
            </a:r>
            <a:r>
              <a:rPr lang="en-US" sz="1300" b="1" dirty="0" smtClean="0">
                <a:solidFill>
                  <a:srgbClr val="0069AA"/>
                </a:solidFill>
                <a:latin typeface="FuturaTOTDem"/>
              </a:rPr>
              <a:t>98,823</a:t>
            </a:r>
            <a:endParaRPr lang="en-US" sz="1000" b="1" dirty="0" smtClean="0">
              <a:solidFill>
                <a:srgbClr val="0069AA"/>
              </a:solidFill>
              <a:latin typeface="FuturaTOT-Lig"/>
            </a:endParaRPr>
          </a:p>
          <a:p>
            <a:pPr marL="1974325" lvl="3" indent="-212725">
              <a:spcAft>
                <a:spcPts val="600"/>
              </a:spcAft>
              <a:buSzPct val="100000"/>
              <a:buFont typeface="Lucida Grande"/>
              <a:buChar char="•"/>
            </a:pP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Pounds of CO</a:t>
            </a:r>
            <a:r>
              <a:rPr lang="en-US" sz="1000" baseline="-25000" dirty="0" smtClean="0">
                <a:solidFill>
                  <a:srgbClr val="0069AA"/>
                </a:solidFill>
                <a:latin typeface="FuturaTOT-Lig"/>
              </a:rPr>
              <a:t>2</a:t>
            </a: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 saved: </a:t>
            </a:r>
            <a:r>
              <a:rPr lang="en-US" sz="1300" b="1" dirty="0" smtClean="0">
                <a:solidFill>
                  <a:srgbClr val="0069AA"/>
                </a:solidFill>
                <a:latin typeface="FuturaTOTDem"/>
              </a:rPr>
              <a:t>371,614</a:t>
            </a:r>
            <a:endParaRPr lang="en-US" sz="1000" dirty="0" smtClean="0">
              <a:solidFill>
                <a:srgbClr val="000000"/>
              </a:solidFill>
              <a:latin typeface="Helvetica-Light"/>
            </a:endParaRP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0069AA"/>
                </a:solidFill>
                <a:latin typeface="FuturaTOT-Med"/>
              </a:rPr>
              <a:t>			What’s the impact? </a:t>
            </a:r>
          </a:p>
          <a:p>
            <a:pPr>
              <a:spcAft>
                <a:spcPts val="1200"/>
              </a:spcAft>
            </a:pP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			By working with us to recycle your cooking oil into biodiesel, you </a:t>
            </a:r>
            <a:r>
              <a:rPr lang="en-US" sz="1000" dirty="0">
                <a:solidFill>
                  <a:srgbClr val="0069AA"/>
                </a:solidFill>
                <a:latin typeface="FuturaTOT-Lig"/>
              </a:rPr>
              <a:t>are making a commitment to </a:t>
            </a: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improve </a:t>
            </a:r>
            <a:r>
              <a:rPr lang="en-US" sz="1000" dirty="0">
                <a:solidFill>
                  <a:srgbClr val="0069AA"/>
                </a:solidFill>
                <a:latin typeface="FuturaTOT-Lig"/>
              </a:rPr>
              <a:t>the environment </a:t>
            </a: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and to invigorate the </a:t>
            </a:r>
            <a:r>
              <a:rPr lang="en-US" sz="1000" dirty="0">
                <a:solidFill>
                  <a:srgbClr val="0069AA"/>
                </a:solidFill>
                <a:latin typeface="FuturaTOT-Lig"/>
              </a:rPr>
              <a:t>local economy. </a:t>
            </a:r>
            <a:endParaRPr lang="en-US" sz="1000" dirty="0" smtClean="0">
              <a:solidFill>
                <a:srgbClr val="0069AA"/>
              </a:solidFill>
              <a:latin typeface="FuturaTOT-Lig"/>
            </a:endParaRPr>
          </a:p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			The carbon reduction created by your oil is </a:t>
            </a:r>
            <a:r>
              <a:rPr lang="en-US" sz="1000" dirty="0">
                <a:solidFill>
                  <a:srgbClr val="0069AA"/>
                </a:solidFill>
                <a:latin typeface="FuturaTOT-Lig"/>
              </a:rPr>
              <a:t>equivalent </a:t>
            </a: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to:</a:t>
            </a:r>
          </a:p>
          <a:p>
            <a:pPr marL="1974325" lvl="3" indent="-212725">
              <a:spcAft>
                <a:spcPts val="600"/>
              </a:spcAft>
              <a:buSzPct val="100000"/>
              <a:buFont typeface="Lucida Grande"/>
              <a:buChar char="•"/>
            </a:pP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Replacing </a:t>
            </a:r>
            <a:r>
              <a:rPr lang="en-US" sz="1300" b="1" dirty="0" smtClean="0">
                <a:solidFill>
                  <a:srgbClr val="0069AA"/>
                </a:solidFill>
                <a:latin typeface="FuturaTOTDem"/>
              </a:rPr>
              <a:t>456 </a:t>
            </a: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incandescent </a:t>
            </a:r>
            <a:r>
              <a:rPr lang="en-US" sz="1000" dirty="0">
                <a:solidFill>
                  <a:srgbClr val="0069AA"/>
                </a:solidFill>
                <a:latin typeface="FuturaTOT-Lig"/>
              </a:rPr>
              <a:t>light </a:t>
            </a: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bulbs with CFLs</a:t>
            </a:r>
          </a:p>
          <a:p>
            <a:pPr marL="1974325" lvl="3" indent="-212725">
              <a:spcAft>
                <a:spcPts val="600"/>
              </a:spcAft>
              <a:buSzPct val="100000"/>
              <a:buFont typeface="Lucida Grande"/>
              <a:buChar char="•"/>
            </a:pP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Not driving for </a:t>
            </a:r>
            <a:r>
              <a:rPr lang="en-US" sz="1300" b="1" dirty="0" smtClean="0">
                <a:solidFill>
                  <a:srgbClr val="0069AA"/>
                </a:solidFill>
                <a:latin typeface="FuturaTOTDem"/>
              </a:rPr>
              <a:t>399,584</a:t>
            </a: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 </a:t>
            </a: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miles </a:t>
            </a:r>
          </a:p>
          <a:p>
            <a:pPr marL="446088" indent="11113">
              <a:spcAft>
                <a:spcPts val="600"/>
              </a:spcAft>
              <a:buSzPct val="100000"/>
            </a:pP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					OR</a:t>
            </a:r>
          </a:p>
          <a:p>
            <a:pPr marL="1974325" lvl="3" indent="-212725">
              <a:spcAft>
                <a:spcPts val="600"/>
              </a:spcAft>
              <a:buSzPct val="100000"/>
              <a:buFont typeface="Lucida Grande"/>
              <a:buChar char="•"/>
            </a:pP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Planting </a:t>
            </a:r>
            <a:r>
              <a:rPr lang="en-US" sz="1300" b="1" dirty="0" smtClean="0">
                <a:solidFill>
                  <a:srgbClr val="0069AA"/>
                </a:solidFill>
                <a:latin typeface="FuturaTOTDem"/>
              </a:rPr>
              <a:t>126 </a:t>
            </a: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trees</a:t>
            </a:r>
            <a:endParaRPr lang="en-US" sz="1300" dirty="0" smtClean="0">
              <a:solidFill>
                <a:srgbClr val="0069AA"/>
              </a:solidFill>
              <a:latin typeface="FuturaTOTDem"/>
              <a:cs typeface="FuturaTOTDem"/>
            </a:endParaRPr>
          </a:p>
          <a:p>
            <a:pPr marL="233363">
              <a:spcAft>
                <a:spcPts val="600"/>
              </a:spcAft>
              <a:buSzPct val="100000"/>
            </a:pPr>
            <a:endParaRPr lang="en-US" sz="1300" dirty="0" smtClean="0">
              <a:solidFill>
                <a:srgbClr val="0069AA"/>
              </a:solidFill>
              <a:latin typeface="FuturaTOTDem"/>
              <a:cs typeface="FuturaTOTDem"/>
            </a:endParaRPr>
          </a:p>
          <a:p>
            <a:pPr indent="17463">
              <a:spcAft>
                <a:spcPts val="600"/>
              </a:spcAft>
              <a:buSzPct val="100000"/>
            </a:pP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			Additionally</a:t>
            </a:r>
            <a:r>
              <a:rPr lang="en-US" sz="1000" dirty="0">
                <a:solidFill>
                  <a:srgbClr val="0069AA"/>
                </a:solidFill>
                <a:latin typeface="FuturaTOT-Lig"/>
              </a:rPr>
              <a:t>, working with </a:t>
            </a:r>
            <a:r>
              <a:rPr lang="en-US" sz="1000" dirty="0" err="1">
                <a:solidFill>
                  <a:srgbClr val="0069AA"/>
                </a:solidFill>
                <a:latin typeface="FuturaTOT-Lig"/>
              </a:rPr>
              <a:t>SeQuential</a:t>
            </a:r>
            <a:r>
              <a:rPr lang="en-US" sz="1000" dirty="0">
                <a:solidFill>
                  <a:srgbClr val="0069AA"/>
                </a:solidFill>
                <a:latin typeface="FuturaTOT-Lig"/>
              </a:rPr>
              <a:t> Pacific helps fuel the local economy by creating a local fuel source</a:t>
            </a: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 </a:t>
            </a:r>
            <a:br>
              <a:rPr lang="en-US" sz="1000" dirty="0" smtClean="0">
                <a:solidFill>
                  <a:srgbClr val="0069AA"/>
                </a:solidFill>
                <a:latin typeface="FuturaTOT-Lig"/>
              </a:rPr>
            </a:b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			used </a:t>
            </a:r>
            <a:r>
              <a:rPr lang="en-US" sz="1000" dirty="0">
                <a:solidFill>
                  <a:srgbClr val="0069AA"/>
                </a:solidFill>
                <a:latin typeface="FuturaTOT-Lig"/>
              </a:rPr>
              <a:t>to</a:t>
            </a:r>
            <a:r>
              <a:rPr lang="en-US" sz="1000" dirty="0" smtClean="0">
                <a:solidFill>
                  <a:srgbClr val="0069AA"/>
                </a:solidFill>
                <a:latin typeface="FuturaTOT-Lig"/>
              </a:rPr>
              <a:t> power </a:t>
            </a:r>
            <a:r>
              <a:rPr lang="en-US" sz="1000" dirty="0">
                <a:solidFill>
                  <a:srgbClr val="0069AA"/>
                </a:solidFill>
                <a:latin typeface="FuturaTOT-Lig"/>
              </a:rPr>
              <a:t>fleets and vehicles throughout the region. Thank you for your continued partnership!</a:t>
            </a:r>
          </a:p>
          <a:p>
            <a:pPr marL="446088" indent="-212725">
              <a:spcAft>
                <a:spcPts val="600"/>
              </a:spcAft>
              <a:buSzPct val="100000"/>
              <a:buFont typeface="Lucida Grande"/>
              <a:buChar char="•"/>
            </a:pPr>
            <a:endParaRPr lang="en-US" sz="1000" dirty="0" smtClean="0">
              <a:solidFill>
                <a:srgbClr val="0069AA"/>
              </a:solidFill>
              <a:latin typeface="FuturaTOT-Lig"/>
            </a:endParaRPr>
          </a:p>
          <a:p>
            <a:endParaRPr lang="en-US" sz="1000" dirty="0" smtClean="0">
              <a:solidFill>
                <a:srgbClr val="000000"/>
              </a:solidFill>
              <a:latin typeface="Helvetica-Light"/>
            </a:endParaRPr>
          </a:p>
          <a:p>
            <a:endParaRPr lang="en-US" sz="1000" dirty="0" smtClean="0">
              <a:solidFill>
                <a:srgbClr val="000000"/>
              </a:solidFill>
              <a:latin typeface="Helvetica-Light"/>
            </a:endParaRPr>
          </a:p>
          <a:p>
            <a:endParaRPr lang="en-US" sz="1000" dirty="0" smtClean="0">
              <a:solidFill>
                <a:srgbClr val="000000"/>
              </a:solidFill>
              <a:latin typeface="Helvetica-Light"/>
            </a:endParaRPr>
          </a:p>
          <a:p>
            <a:endParaRPr lang="en-US" sz="1000" dirty="0" smtClean="0">
              <a:solidFill>
                <a:srgbClr val="000000"/>
              </a:solidFill>
              <a:latin typeface="Helvetica-Light"/>
            </a:endParaRPr>
          </a:p>
          <a:p>
            <a:endParaRPr lang="en-US" sz="1000" dirty="0" smtClean="0">
              <a:solidFill>
                <a:srgbClr val="000000"/>
              </a:solidFill>
              <a:latin typeface="Helvetica-Light"/>
            </a:endParaRPr>
          </a:p>
          <a:p>
            <a:endParaRPr lang="en-US" sz="1000" dirty="0" smtClean="0">
              <a:solidFill>
                <a:srgbClr val="000000"/>
              </a:solidFill>
              <a:latin typeface="Helvetica-Light"/>
            </a:endParaRPr>
          </a:p>
          <a:p>
            <a:endParaRPr lang="en-US" sz="1000" dirty="0" smtClean="0">
              <a:solidFill>
                <a:srgbClr val="000000"/>
              </a:solidFill>
              <a:latin typeface="Helvetica-Light"/>
            </a:endParaRPr>
          </a:p>
          <a:p>
            <a:endParaRPr lang="en-US" sz="1000" dirty="0" smtClean="0">
              <a:solidFill>
                <a:srgbClr val="000000"/>
              </a:solidFill>
              <a:latin typeface="Helvetica-Light"/>
            </a:endParaRPr>
          </a:p>
          <a:p>
            <a:endParaRPr lang="en-US" sz="1000" dirty="0" smtClean="0">
              <a:solidFill>
                <a:srgbClr val="000000"/>
              </a:solidFill>
              <a:latin typeface="Helvetica-Light"/>
            </a:endParaRPr>
          </a:p>
          <a:p>
            <a:endParaRPr lang="en-US" sz="1000" dirty="0" smtClean="0">
              <a:solidFill>
                <a:srgbClr val="000000"/>
              </a:solidFill>
              <a:latin typeface="Helvetica-Light"/>
            </a:endParaRPr>
          </a:p>
          <a:p>
            <a:endParaRPr lang="en-US" sz="1000" dirty="0" smtClean="0">
              <a:solidFill>
                <a:srgbClr val="000000"/>
              </a:solidFill>
              <a:latin typeface="Helvetica-Light"/>
            </a:endParaRPr>
          </a:p>
          <a:p>
            <a:endParaRPr lang="en-US" sz="1000" dirty="0" smtClean="0">
              <a:solidFill>
                <a:srgbClr val="000000"/>
              </a:solidFill>
              <a:latin typeface="Helvetica-Light"/>
            </a:endParaRPr>
          </a:p>
          <a:p>
            <a:endParaRPr lang="en-US" sz="1000" dirty="0" smtClean="0">
              <a:solidFill>
                <a:srgbClr val="000000"/>
              </a:solidFill>
              <a:latin typeface="Helvetica-Light"/>
            </a:endParaRPr>
          </a:p>
          <a:p>
            <a:endParaRPr lang="en-US" sz="1000" dirty="0" smtClean="0">
              <a:solidFill>
                <a:srgbClr val="000000"/>
              </a:solidFill>
              <a:latin typeface="Helvetica-Light"/>
            </a:endParaRPr>
          </a:p>
          <a:p>
            <a:endParaRPr lang="en-US" sz="1000" dirty="0" smtClean="0">
              <a:solidFill>
                <a:srgbClr val="000000"/>
              </a:solidFill>
              <a:latin typeface="FuturaTOT-Lig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14359" t="12770" r="63974" b="73090"/>
          <a:stretch/>
        </p:blipFill>
        <p:spPr bwMode="auto">
          <a:xfrm>
            <a:off x="7223758" y="5253029"/>
            <a:ext cx="1453515" cy="702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3227</TotalTime>
  <Words>4</Words>
  <Application>Microsoft Office PowerPoint</Application>
  <PresentationFormat>Custom</PresentationFormat>
  <Paragraphs>33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Christine Hamilton</dc:creator>
  <cp:lastModifiedBy>Rachel Shaver</cp:lastModifiedBy>
  <cp:revision>78</cp:revision>
  <cp:lastPrinted>2013-02-12T01:11:34Z</cp:lastPrinted>
  <dcterms:created xsi:type="dcterms:W3CDTF">2013-01-02T21:46:40Z</dcterms:created>
  <dcterms:modified xsi:type="dcterms:W3CDTF">2014-04-10T16:59:23Z</dcterms:modified>
</cp:coreProperties>
</file>